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06" r:id="rId2"/>
    <p:sldId id="260" r:id="rId3"/>
    <p:sldId id="258" r:id="rId4"/>
    <p:sldId id="426" r:id="rId5"/>
    <p:sldId id="427" r:id="rId6"/>
    <p:sldId id="367" r:id="rId7"/>
    <p:sldId id="394" r:id="rId8"/>
    <p:sldId id="429" r:id="rId9"/>
    <p:sldId id="379" r:id="rId10"/>
    <p:sldId id="396" r:id="rId11"/>
    <p:sldId id="397" r:id="rId12"/>
    <p:sldId id="380" r:id="rId13"/>
    <p:sldId id="399" r:id="rId14"/>
    <p:sldId id="375" r:id="rId15"/>
    <p:sldId id="405" r:id="rId16"/>
    <p:sldId id="381" r:id="rId17"/>
    <p:sldId id="400" r:id="rId18"/>
    <p:sldId id="401" r:id="rId19"/>
    <p:sldId id="404" r:id="rId20"/>
    <p:sldId id="407" r:id="rId21"/>
    <p:sldId id="409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408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6"/>
    <p:restoredTop sz="96271"/>
  </p:normalViewPr>
  <p:slideViewPr>
    <p:cSldViewPr snapToGrid="0" snapToObjects="1">
      <p:cViewPr varScale="1">
        <p:scale>
          <a:sx n="84" d="100"/>
          <a:sy n="84" d="100"/>
        </p:scale>
        <p:origin x="104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6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sogou.com/v74756984.htm?fromTitle=%E9%A3%9E%E7%BF%94%E7%9A%84%E5%B0%8F%E9%B8%9F" TargetMode="External"/><Relationship Id="rId2" Type="http://schemas.openxmlformats.org/officeDocument/2006/relationships/hyperlink" Target="https://www.zhihu.com/question/28814417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13420" y="1218307"/>
            <a:ext cx="9742018" cy="3073360"/>
            <a:chOff x="496275" y="1227832"/>
            <a:chExt cx="9742018" cy="3073360"/>
          </a:xfrm>
        </p:grpSpPr>
        <p:sp>
          <p:nvSpPr>
            <p:cNvPr id="71" name="文本框 70"/>
            <p:cNvSpPr txBox="1"/>
            <p:nvPr/>
          </p:nvSpPr>
          <p:spPr>
            <a:xfrm>
              <a:off x="496275" y="1227832"/>
              <a:ext cx="232439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000" dirty="0">
                <a:solidFill>
                  <a:srgbClr val="68B7C3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067139" y="2242836"/>
              <a:ext cx="3230880" cy="10147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项目介绍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792716" y="2254103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92716" y="3732619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503446" y="3902412"/>
              <a:ext cx="30988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293807" y="3238526"/>
              <a:ext cx="5944486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—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基于微信小程序的飞翔小鸟游戏开发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869449" y="3902412"/>
              <a:ext cx="269367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日期：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月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</a:t>
              </a:r>
            </a:p>
          </p:txBody>
        </p:sp>
      </p:grpSp>
      <p:pic>
        <p:nvPicPr>
          <p:cNvPr id="2" name="秋天的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9291" y="6996652"/>
            <a:ext cx="406400" cy="406400"/>
          </a:xfrm>
          <a:prstGeom prst="rect">
            <a:avLst/>
          </a:prstGeom>
        </p:spPr>
      </p:pic>
      <p:sp>
        <p:nvSpPr>
          <p:cNvPr id="11" name="直角三角形 10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直角三角形 12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直角三角形 13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直角三角形 14"/>
          <p:cNvSpPr/>
          <p:nvPr/>
        </p:nvSpPr>
        <p:spPr>
          <a:xfrm rot="18895550">
            <a:off x="1049607" y="-524891"/>
            <a:ext cx="1049781" cy="1049781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直角三角形 15"/>
          <p:cNvSpPr/>
          <p:nvPr/>
        </p:nvSpPr>
        <p:spPr>
          <a:xfrm rot="2697871">
            <a:off x="7490672" y="1617183"/>
            <a:ext cx="605179" cy="605179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3068" y="5029961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游戏按照小鸟飞过的水管数进行积分，每飞过一个根水管，玩家就会加一分。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73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尽量保持平和的心情，点的时候不要下手太重，尽量注视着小鸟。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在游戏开始后，点击屏幕，要记住是有间歇的点击屏幕，不要让小鸟掉下来。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每次游戏都要消耗玩家的体力值。游戏结算时，会根据本局分数奖励玩家相应的金币。积累金币可以在商店购买皮肤，更换小鸟，背景地图和水管的样式。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小鸟安全穿过一个柱子且不撞上就是1分。撞上就直接挂掉，并且只有一条命。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8034655" y="1183005"/>
            <a:ext cx="4157345" cy="3541395"/>
            <a:chOff x="1595583" y="1878965"/>
            <a:chExt cx="4483158" cy="3686335"/>
          </a:xfrm>
        </p:grpSpPr>
        <p:grpSp>
          <p:nvGrpSpPr>
            <p:cNvPr id="84" name="组合 83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2349662" y="4865508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729" y="164240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项目框架</a:t>
            </a:r>
          </a:p>
        </p:txBody>
      </p:sp>
      <p:sp>
        <p:nvSpPr>
          <p:cNvPr id="15" name="矩形 14"/>
          <p:cNvSpPr/>
          <p:nvPr/>
        </p:nvSpPr>
        <p:spPr>
          <a:xfrm>
            <a:off x="5257800" y="2633980"/>
            <a:ext cx="61849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该项目由许多零散的页面，主要界面有三个，分别是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主界面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游戏界面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商店界面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64" name="Oval 9"/>
          <p:cNvSpPr/>
          <p:nvPr/>
        </p:nvSpPr>
        <p:spPr>
          <a:xfrm>
            <a:off x="1202830" y="250843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Oval 23"/>
          <p:cNvSpPr/>
          <p:nvPr/>
        </p:nvSpPr>
        <p:spPr>
          <a:xfrm>
            <a:off x="1202830" y="398255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TextBox 33"/>
          <p:cNvSpPr txBox="1"/>
          <p:nvPr/>
        </p:nvSpPr>
        <p:spPr>
          <a:xfrm>
            <a:off x="768350" y="2344044"/>
            <a:ext cx="2696210" cy="2282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钻石代表充值获得的货币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可以购买一些金币不能买的物品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金币代通过游戏获得的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可以购买一部分皮肤地图）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爱心代表了体力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体力在一段时间过后会恢复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768350" y="200108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显示相关数据</a:t>
            </a:r>
          </a:p>
        </p:txBody>
      </p:sp>
      <p:sp>
        <p:nvSpPr>
          <p:cNvPr id="72" name="文本框 9"/>
          <p:cNvSpPr txBox="1"/>
          <p:nvPr/>
        </p:nvSpPr>
        <p:spPr>
          <a:xfrm>
            <a:off x="758939" y="489777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排行榜</a:t>
            </a:r>
          </a:p>
        </p:txBody>
      </p:sp>
      <p:sp>
        <p:nvSpPr>
          <p:cNvPr id="73" name="TextBox 33"/>
          <p:cNvSpPr txBox="1"/>
          <p:nvPr/>
        </p:nvSpPr>
        <p:spPr>
          <a:xfrm>
            <a:off x="3582683" y="5226008"/>
            <a:ext cx="4076056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点击开始游玩游戏内容</a:t>
            </a:r>
          </a:p>
        </p:txBody>
      </p:sp>
      <p:sp>
        <p:nvSpPr>
          <p:cNvPr id="74" name="文本框 9"/>
          <p:cNvSpPr txBox="1"/>
          <p:nvPr/>
        </p:nvSpPr>
        <p:spPr>
          <a:xfrm>
            <a:off x="3582683" y="489777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开始游戏</a:t>
            </a:r>
          </a:p>
        </p:txBody>
      </p:sp>
      <p:sp>
        <p:nvSpPr>
          <p:cNvPr id="75" name="TextBox 33"/>
          <p:cNvSpPr txBox="1"/>
          <p:nvPr/>
        </p:nvSpPr>
        <p:spPr>
          <a:xfrm>
            <a:off x="724517" y="5222240"/>
            <a:ext cx="2696210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排行榜按钮，点击可以查看全游戏/个人的排行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27735" y="1254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08685" y="1273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4735" y="1381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181735" y="1508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49910" y="860425"/>
            <a:ext cx="5813425" cy="100012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08735" y="1635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5685" y="1400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938530"/>
            <a:ext cx="538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主界面是游戏登陆进去的第一个界面，界面的样式大体相似右图 。在该界面中可以实现以下功能</a:t>
            </a:r>
          </a:p>
        </p:txBody>
      </p:sp>
      <p:sp>
        <p:nvSpPr>
          <p:cNvPr id="24" name="文本框 9"/>
          <p:cNvSpPr txBox="1"/>
          <p:nvPr/>
        </p:nvSpPr>
        <p:spPr>
          <a:xfrm>
            <a:off x="3619501" y="2008111"/>
            <a:ext cx="1631676" cy="3053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商城</a:t>
            </a:r>
          </a:p>
        </p:txBody>
      </p:sp>
      <p:sp>
        <p:nvSpPr>
          <p:cNvPr id="25" name="文本框 9"/>
          <p:cNvSpPr txBox="1"/>
          <p:nvPr/>
        </p:nvSpPr>
        <p:spPr>
          <a:xfrm>
            <a:off x="3619500" y="3468839"/>
            <a:ext cx="1626528" cy="2882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邮箱</a:t>
            </a:r>
          </a:p>
        </p:txBody>
      </p:sp>
      <p:sp>
        <p:nvSpPr>
          <p:cNvPr id="27" name="TextBox 33"/>
          <p:cNvSpPr txBox="1"/>
          <p:nvPr/>
        </p:nvSpPr>
        <p:spPr>
          <a:xfrm>
            <a:off x="3624647" y="2319878"/>
            <a:ext cx="2137797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在商城内可以购买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小鸟的皮肤，水管的皮肤以及地图</a:t>
            </a:r>
          </a:p>
        </p:txBody>
      </p:sp>
      <p:sp>
        <p:nvSpPr>
          <p:cNvPr id="28" name="TextBox 33"/>
          <p:cNvSpPr txBox="1"/>
          <p:nvPr/>
        </p:nvSpPr>
        <p:spPr>
          <a:xfrm>
            <a:off x="3600450" y="3841238"/>
            <a:ext cx="2137797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可以收到节日奖励，排行榜奖励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好友赠送的爱心</a:t>
            </a: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1939" y="507684"/>
            <a:ext cx="3251200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1192817" y="1981601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天天爱消除主界面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66" grpId="0" bldLvl="0" animBg="1"/>
      <p:bldP spid="69" grpId="0"/>
      <p:bldP spid="70" grpId="0"/>
      <p:bldP spid="72" grpId="0"/>
      <p:bldP spid="73" grpId="0"/>
      <p:bldP spid="74" grpId="0"/>
      <p:bldP spid="75" grpId="0"/>
      <p:bldP spid="24" grpId="0"/>
      <p:bldP spid="25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2528597" y="4907903"/>
            <a:ext cx="7473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游戏界面：玩家在游戏界面进行游戏，同时在顶部会显示玩家的分数，当玩家完成游戏时，将会进入结算界面，游戏将根据玩家分数给予玩家相应的金币奖励。</a:t>
            </a:r>
          </a:p>
        </p:txBody>
      </p:sp>
      <p:pic>
        <p:nvPicPr>
          <p:cNvPr id="84" name="图片 5"/>
          <p:cNvPicPr>
            <a:picLocks noChangeAspect="1"/>
          </p:cNvPicPr>
          <p:nvPr/>
        </p:nvPicPr>
        <p:blipFill>
          <a:blip r:embed="rId3"/>
          <a:srcRect l="24416" t="28510" r="51312" b="10103"/>
          <a:stretch>
            <a:fillRect/>
          </a:stretch>
        </p:blipFill>
        <p:spPr>
          <a:xfrm>
            <a:off x="3883142" y="328295"/>
            <a:ext cx="4250928" cy="437384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5377" y="4480598"/>
            <a:ext cx="4628404" cy="1092828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1847" y="3311656"/>
            <a:ext cx="4631640" cy="819411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8611" y="2387523"/>
            <a:ext cx="4628404" cy="720639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88" name="矩形 87"/>
          <p:cNvSpPr/>
          <p:nvPr/>
        </p:nvSpPr>
        <p:spPr>
          <a:xfrm>
            <a:off x="621846" y="1284574"/>
            <a:ext cx="4631641" cy="81941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739382" y="1383308"/>
            <a:ext cx="45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特惠：特别便宜的价格购买礼包或者皮肤（特惠商品只能通过充值的钻石购买）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21846" y="3457693"/>
            <a:ext cx="471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皮肤：可以购买到小鸟的皮肤或者水管的皮肤或者是地图的皮肤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8611" y="4600075"/>
            <a:ext cx="463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资源：这里是充值的地方，通过充值获得钻石，或者通过充值直接获得皮肤和礼包等物品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1846" y="2461831"/>
            <a:ext cx="462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每日精选：在一天限定的时间内优惠的产品（有金币可以购买的也有钻石可以购买的）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14" y="1677680"/>
            <a:ext cx="6255504" cy="32679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60382" y="53387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荒野乱斗商店界面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开发工具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更新换代速度快，开发小程序时能够快速发现bug并且及时修改不用进行审核，修改后的效果可以很直观地看见，省去后续维护所投入的大量精力。</a:t>
            </a: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依托微信的巨大流量，可以吸引更多的用户游玩游戏</a:t>
            </a: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微信小程序开发工具使用JS+CSS+HTML5语言开发，本项目中的有两位成员学过web编程，熟悉JS+CSS+HTML5语言，能够较快上手微信小程序开发小工具。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微信小程序开发者中自动连接腾讯云的数据库，可以直接使用函数调用，调用便利，不需要自己额外搭建数据库</a:t>
            </a: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7691755" y="1614805"/>
            <a:ext cx="3410585" cy="3378200"/>
            <a:chOff x="1814658" y="1878965"/>
            <a:chExt cx="4264083" cy="4270376"/>
          </a:xfrm>
        </p:grpSpPr>
        <p:grpSp>
          <p:nvGrpSpPr>
            <p:cNvPr id="84" name="组合 83"/>
            <p:cNvGrpSpPr/>
            <p:nvPr/>
          </p:nvGrpSpPr>
          <p:grpSpPr>
            <a:xfrm>
              <a:off x="1814658" y="1878965"/>
              <a:ext cx="2524188" cy="4270376"/>
              <a:chOff x="1749881" y="2008421"/>
              <a:chExt cx="2524188" cy="4270376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2731401" y="4573087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2963352" y="4968080"/>
                <a:ext cx="1303638" cy="1317796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3530138" y="5403015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6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开发工具</a:t>
            </a:r>
          </a:p>
        </p:txBody>
      </p:sp>
      <p:sp>
        <p:nvSpPr>
          <p:cNvPr id="45" name="矩形 44"/>
          <p:cNvSpPr/>
          <p:nvPr/>
        </p:nvSpPr>
        <p:spPr>
          <a:xfrm>
            <a:off x="3486785" y="575310"/>
            <a:ext cx="5572125" cy="1039495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66515" y="772795"/>
            <a:ext cx="481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本项目决定使用微信小程序开发工具进行开发，在微信中展示，因为微信具有以下优点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516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9865" y="1594195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成员分工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351174" y="2566809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编写游戏逻辑，实现飞翔的小鸟游戏的设计；编写数据库，记录玩家信息。监督项目，修改项目本文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设计并实现主界面，游戏界面和商城界面的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UI.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搜集项目所需素材；撰写项目文档和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成员分工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4280297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3085261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5725266" y="516726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19379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、项目背景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、项目框架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741003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、内容介绍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、开发工具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9268" y="4071905"/>
            <a:ext cx="21386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359514" y="1507567"/>
            <a:ext cx="7044430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[1]测试曾哥,软件项目介绍怎么写.知乎，2020-10-02 [OL].</a:t>
            </a:r>
          </a:p>
          <a:p>
            <a:r>
              <a:rPr lang="zh-CN" altLang="en-US" dirty="0">
                <a:hlinkClick r:id="rId2"/>
              </a:rPr>
              <a:t>https://www.zhihu.com/question/288144172</a:t>
            </a:r>
          </a:p>
          <a:p>
            <a:r>
              <a:rPr lang="en-US" altLang="zh-CN" dirty="0"/>
              <a:t>[2]2019</a:t>
            </a:r>
            <a:r>
              <a:rPr lang="zh-CN" altLang="en-US" dirty="0"/>
              <a:t>年游戏市场回暖几成定局：手机游戏市场规模或超</a:t>
            </a:r>
            <a:r>
              <a:rPr lang="en-US" altLang="zh-CN" dirty="0"/>
              <a:t>1860</a:t>
            </a:r>
            <a:r>
              <a:rPr lang="zh-CN" altLang="en-US" dirty="0"/>
              <a:t>亿元，</a:t>
            </a:r>
            <a:r>
              <a:rPr lang="en-US" altLang="zh-CN" dirty="0"/>
              <a:t>2019-10-22[OL]</a:t>
            </a:r>
          </a:p>
          <a:p>
            <a:r>
              <a:rPr lang="en-US" altLang="zh-CN" dirty="0"/>
              <a:t>https://baijiahao.baidu.com/s?id=1648060318413112753&amp;wfr=spider&amp;for=pc&amp;isFailFlag=1</a:t>
            </a: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傅莹莹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 "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移动平台下手机游戏行业现状及发展趋势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." </a:t>
            </a:r>
            <a:r>
              <a:rPr lang="zh-CN" altLang="en-US" b="0" i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电大理工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000.002(2019):17-19.</a:t>
            </a:r>
          </a:p>
          <a:p>
            <a:r>
              <a:rPr lang="zh-CN" altLang="en-US" dirty="0"/>
              <a:t>[</a:t>
            </a:r>
            <a:r>
              <a:rPr lang="en-US" altLang="zh-CN" dirty="0"/>
              <a:t>4</a:t>
            </a:r>
            <a:r>
              <a:rPr lang="zh-CN" altLang="en-US" dirty="0"/>
              <a:t>]百科用户,搜狗百科.搜狗百科，2017-03-07 [OL].</a:t>
            </a:r>
          </a:p>
          <a:p>
            <a:r>
              <a:rPr lang="zh-CN" altLang="en-US" dirty="0">
                <a:hlinkClick r:id="rId3"/>
              </a:rPr>
              <a:t>https://baike.sogou.com/v74756984.htm?fromTitle=%E9%A3%9E%E7%BF%94%E7%9A%84%E5%B0%8F%E9%B8%9F</a:t>
            </a:r>
            <a:endParaRPr lang="en-US" altLang="zh-CN" dirty="0"/>
          </a:p>
          <a:p>
            <a:pPr algn="l"/>
            <a:r>
              <a:rPr lang="en-US" altLang="zh-CN" dirty="0"/>
              <a:t>[5]</a:t>
            </a:r>
            <a:r>
              <a:rPr lang="zh-CN" altLang="en-US" dirty="0"/>
              <a:t>腾讯 微信官方文档</a:t>
            </a:r>
            <a:r>
              <a:rPr lang="en-US" altLang="zh-CN" dirty="0"/>
              <a:t> </a:t>
            </a:r>
            <a:r>
              <a:rPr lang="zh-CN" altLang="en-US" dirty="0"/>
              <a:t>小程序  微信官方文档 </a:t>
            </a:r>
            <a:r>
              <a:rPr lang="en-US" altLang="zh-CN" i="0" dirty="0">
                <a:solidFill>
                  <a:srgbClr val="222222"/>
                </a:solidFill>
                <a:effectLst/>
                <a:latin typeface="-apple-system"/>
              </a:rPr>
              <a:t>2020-09-07[OL]</a:t>
            </a:r>
          </a:p>
          <a:p>
            <a:r>
              <a:rPr lang="en-US" altLang="zh-CN" i="0" dirty="0">
                <a:solidFill>
                  <a:srgbClr val="222222"/>
                </a:solidFill>
                <a:effectLst/>
                <a:latin typeface="-apple-system"/>
              </a:rPr>
              <a:t>https://developers.weixin.qq.com/miniprogram/dev/framework/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讨论项目，撰写文档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讨论项目，搜集素材，修改</a:t>
            </a:r>
            <a:r>
              <a:rPr lang="en-US" altLang="zh-CN" dirty="0"/>
              <a:t>PPT,</a:t>
            </a:r>
            <a:r>
              <a:rPr lang="zh-CN" altLang="en-US" dirty="0"/>
              <a:t>设计</a:t>
            </a:r>
            <a:r>
              <a:rPr lang="zh-CN" altLang="en-US"/>
              <a:t>游戏界面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讨论项目，制作</a:t>
            </a:r>
            <a:r>
              <a:rPr lang="en-US" altLang="zh-CN" dirty="0"/>
              <a:t>PPT</a:t>
            </a:r>
            <a:r>
              <a:rPr lang="zh-CN" altLang="en-US"/>
              <a:t>，查询论文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8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1802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微信小程序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，在没有采取任何推广措施的情况下，在极短的时间之内风靡全球，让无数人又爱又恨。但是，开发者突然宣布终止游戏生命，迅速下架让很多人措手不及，甚至，装有这款APP的iPhone在亚马逊上上面的价格能直接翻倍!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4457376" y="522407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525366" y="516282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588788" y="521245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605261" y="5147442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72550" y="3620770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972550" y="5960745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774700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55385" y="35140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90106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71050" y="2908935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开发者 阮哈东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本游戏轻松有趣，一局游戏占用的时间较少，适合消磨零碎时间，因此在各种应用商店中有许多复制版飞翔的小鸟。单单在app store中搜索“飞翔的小鸟”，这一关键词就可以发现2款“小鸟游戏”，我们项目组的也有同学曾使用App Inventor开发了一款飞翔的小鸟游戏。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5" name="文本框 4"/>
          <p:cNvSpPr txBox="1"/>
          <p:nvPr/>
        </p:nvSpPr>
        <p:spPr>
          <a:xfrm>
            <a:off x="6549390" y="5669915"/>
            <a:ext cx="347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 2 app store中的飞翔的小鸟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6974840" y="763270"/>
            <a:ext cx="2620010" cy="45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934085" y="5065395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0765" y="4751705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70330" y="4876800"/>
            <a:ext cx="4105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本次作业，本项目决定将将该游戏与市面上常见的游戏模型——消费体力玩游戏结合起来，制作一款微信小程序版的飞翔的小鸟。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35F3AF-EA1B-4063-9AAC-7AC23F902B94}"/>
              </a:ext>
            </a:extLst>
          </p:cNvPr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6041D0-8C96-4C22-95D2-F10FA6EE61E1}"/>
              </a:ext>
            </a:extLst>
          </p:cNvPr>
          <p:cNvSpPr/>
          <p:nvPr/>
        </p:nvSpPr>
        <p:spPr>
          <a:xfrm>
            <a:off x="2259493" y="289530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盈利模式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3CA7AEA-6718-4855-BF98-6658F39F5B10}"/>
              </a:ext>
            </a:extLst>
          </p:cNvPr>
          <p:cNvSpPr txBox="1"/>
          <p:nvPr/>
        </p:nvSpPr>
        <p:spPr>
          <a:xfrm>
            <a:off x="1401759" y="3878142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玩家充值购买皮肤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60FA70-0844-4D2D-96A4-EE3B2CAB57D6}"/>
              </a:ext>
            </a:extLst>
          </p:cNvPr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6731BA-08C8-4E42-B2D4-C2820FB8DD7D}"/>
              </a:ext>
            </a:extLst>
          </p:cNvPr>
          <p:cNvSpPr txBox="1"/>
          <p:nvPr/>
        </p:nvSpPr>
        <p:spPr>
          <a:xfrm>
            <a:off x="6500784" y="2017557"/>
            <a:ext cx="3334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、游戏不确定性强，易保持新鲜感。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03DD86-3E3E-4BB3-9314-B54663F3B8A5}"/>
              </a:ext>
            </a:extLst>
          </p:cNvPr>
          <p:cNvSpPr/>
          <p:nvPr/>
        </p:nvSpPr>
        <p:spPr>
          <a:xfrm>
            <a:off x="2279924" y="45937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5C6812-AB11-4E16-BE80-9284C2007D58}"/>
              </a:ext>
            </a:extLst>
          </p:cNvPr>
          <p:cNvSpPr txBox="1"/>
          <p:nvPr/>
        </p:nvSpPr>
        <p:spPr>
          <a:xfrm>
            <a:off x="1530483" y="5586391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微信小程序</a:t>
            </a:r>
            <a:endParaRPr lang="en-US" altLang="zh-CN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731AF7E-F881-41DC-8F61-11D46E24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86" y="3878142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0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29" grpId="0" bldLvl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4" y="158278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玩法介绍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1546</Words>
  <Application>Microsoft Office PowerPoint</Application>
  <PresentationFormat>宽屏</PresentationFormat>
  <Paragraphs>140</Paragraphs>
  <Slides>21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Source Han Sans CN</vt:lpstr>
      <vt:lpstr>DengXian</vt:lpstr>
      <vt:lpstr>方正粗黑宋简体</vt:lpstr>
      <vt:lpstr>仿宋</vt:lpstr>
      <vt:lpstr>思源黑体 CN Bold</vt:lpstr>
      <vt:lpstr>思源黑体 CN Regular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诚信 周</cp:lastModifiedBy>
  <cp:revision>691</cp:revision>
  <dcterms:created xsi:type="dcterms:W3CDTF">2018-06-17T04:53:00Z</dcterms:created>
  <dcterms:modified xsi:type="dcterms:W3CDTF">2020-10-13T02:45:20Z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